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98" r:id="rId5"/>
    <p:sldId id="299" r:id="rId6"/>
    <p:sldId id="300" r:id="rId7"/>
    <p:sldId id="301" r:id="rId8"/>
    <p:sldId id="302" r:id="rId9"/>
    <p:sldId id="303" r:id="rId10"/>
    <p:sldId id="354" r:id="rId11"/>
    <p:sldId id="307" r:id="rId12"/>
    <p:sldId id="304" r:id="rId13"/>
    <p:sldId id="306" r:id="rId14"/>
    <p:sldId id="308" r:id="rId15"/>
    <p:sldId id="309" r:id="rId16"/>
    <p:sldId id="310" r:id="rId17"/>
    <p:sldId id="314" r:id="rId18"/>
    <p:sldId id="315" r:id="rId19"/>
    <p:sldId id="316" r:id="rId20"/>
    <p:sldId id="355" r:id="rId21"/>
    <p:sldId id="319" r:id="rId22"/>
    <p:sldId id="321" r:id="rId23"/>
    <p:sldId id="320" r:id="rId24"/>
    <p:sldId id="322" r:id="rId25"/>
    <p:sldId id="323" r:id="rId26"/>
    <p:sldId id="324" r:id="rId27"/>
    <p:sldId id="325" r:id="rId28"/>
    <p:sldId id="326" r:id="rId29"/>
    <p:sldId id="328" r:id="rId30"/>
    <p:sldId id="329" r:id="rId31"/>
    <p:sldId id="330" r:id="rId32"/>
    <p:sldId id="331" r:id="rId33"/>
    <p:sldId id="332" r:id="rId34"/>
    <p:sldId id="334" r:id="rId35"/>
    <p:sldId id="333" r:id="rId36"/>
    <p:sldId id="356" r:id="rId37"/>
    <p:sldId id="353" r:id="rId38"/>
    <p:sldId id="335" r:id="rId39"/>
    <p:sldId id="336" r:id="rId40"/>
    <p:sldId id="337" r:id="rId41"/>
    <p:sldId id="339" r:id="rId42"/>
    <p:sldId id="340" r:id="rId43"/>
    <p:sldId id="342" r:id="rId44"/>
    <p:sldId id="341" r:id="rId45"/>
    <p:sldId id="343" r:id="rId46"/>
    <p:sldId id="344" r:id="rId47"/>
    <p:sldId id="345" r:id="rId48"/>
    <p:sldId id="357" r:id="rId49"/>
    <p:sldId id="352" r:id="rId50"/>
    <p:sldId id="346" r:id="rId51"/>
    <p:sldId id="347" r:id="rId52"/>
    <p:sldId id="348" r:id="rId53"/>
    <p:sldId id="349" r:id="rId54"/>
    <p:sldId id="350" r:id="rId55"/>
    <p:sldId id="358" r:id="rId56"/>
    <p:sldId id="35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916951F-F7D3-4DB9-9F40-792C0A710FD5}">
          <p14:sldIdLst/>
        </p14:section>
        <p14:section name="Advanced  Azure  App Services" id="{76D3CC47-09D7-466F-B5E8-D22F37A41311}">
          <p14:sldIdLst>
            <p14:sldId id="298"/>
            <p14:sldId id="299"/>
            <p14:sldId id="300"/>
            <p14:sldId id="301"/>
            <p14:sldId id="302"/>
            <p14:sldId id="303"/>
            <p14:sldId id="354"/>
          </p14:sldIdLst>
        </p14:section>
        <p14:section name="Physically speaking" id="{EC002C2E-6496-4F52-A301-964F8D24B738}">
          <p14:sldIdLst>
            <p14:sldId id="307"/>
            <p14:sldId id="304"/>
            <p14:sldId id="306"/>
            <p14:sldId id="308"/>
            <p14:sldId id="309"/>
            <p14:sldId id="310"/>
            <p14:sldId id="314"/>
            <p14:sldId id="315"/>
            <p14:sldId id="316"/>
            <p14:sldId id="355"/>
          </p14:sldIdLst>
        </p14:section>
        <p14:section name="Logically Speaking" id="{968A1A61-E63C-4122-B738-1ED87286E04F}">
          <p14:sldIdLst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4"/>
            <p14:sldId id="333"/>
            <p14:sldId id="356"/>
          </p14:sldIdLst>
        </p14:section>
        <p14:section name="Performance" id="{5644BE35-258F-41EF-8637-16877FEEF610}">
          <p14:sldIdLst>
            <p14:sldId id="353"/>
            <p14:sldId id="335"/>
            <p14:sldId id="336"/>
            <p14:sldId id="337"/>
            <p14:sldId id="339"/>
            <p14:sldId id="340"/>
            <p14:sldId id="342"/>
            <p14:sldId id="341"/>
            <p14:sldId id="343"/>
            <p14:sldId id="344"/>
            <p14:sldId id="345"/>
            <p14:sldId id="357"/>
          </p14:sldIdLst>
        </p14:section>
        <p14:section name="Diagnostics" id="{DCA391CC-7CD5-4354-AE03-8D5514D262C7}">
          <p14:sldIdLst>
            <p14:sldId id="352"/>
            <p14:sldId id="346"/>
            <p14:sldId id="347"/>
            <p14:sldId id="348"/>
            <p14:sldId id="349"/>
            <p14:sldId id="350"/>
            <p14:sldId id="358"/>
          </p14:sldIdLst>
        </p14:section>
        <p14:section name="Summary" id="{31468D21-9934-41E1-A0FE-8D2009CF5E6D}">
          <p14:sldIdLst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31" autoAdjust="0"/>
  </p:normalViewPr>
  <p:slideViewPr>
    <p:cSldViewPr snapToGrid="0">
      <p:cViewPr>
        <p:scale>
          <a:sx n="74" d="100"/>
          <a:sy n="74" d="100"/>
        </p:scale>
        <p:origin x="754" y="14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2FCCC-7D7C-4690-B058-D3590D75B3A6}" type="doc">
      <dgm:prSet loTypeId="urn:microsoft.com/office/officeart/2018/2/layout/IconCircle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5DE6F40-F084-4643-AD1D-E7A9C464F8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Physical characteristics</a:t>
          </a:r>
        </a:p>
      </dgm:t>
    </dgm:pt>
    <dgm:pt modelId="{215B1432-5269-4D4E-8555-F2767FEECFCE}" type="parTrans" cxnId="{3463D8F5-1322-4367-B2DB-0EB6107D97C2}">
      <dgm:prSet/>
      <dgm:spPr/>
      <dgm:t>
        <a:bodyPr/>
        <a:lstStyle/>
        <a:p>
          <a:endParaRPr lang="en-US"/>
        </a:p>
      </dgm:t>
    </dgm:pt>
    <dgm:pt modelId="{9802FC0B-592C-40E1-863F-CC7D0F6AAA24}" type="sibTrans" cxnId="{3463D8F5-1322-4367-B2DB-0EB6107D97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D93E67-597C-4EF7-91E4-11115BD87F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Logical architecture</a:t>
          </a:r>
        </a:p>
      </dgm:t>
    </dgm:pt>
    <dgm:pt modelId="{DB530A3B-07EE-4855-84C9-BE1A8AD5537D}" type="parTrans" cxnId="{EB405479-77A5-410A-AC28-EA084BE77D54}">
      <dgm:prSet/>
      <dgm:spPr/>
      <dgm:t>
        <a:bodyPr/>
        <a:lstStyle/>
        <a:p>
          <a:endParaRPr lang="en-US"/>
        </a:p>
      </dgm:t>
    </dgm:pt>
    <dgm:pt modelId="{57C70BC6-855E-4B92-A8CE-3407337F771A}" type="sibTrans" cxnId="{EB405479-77A5-410A-AC28-EA084BE77D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ADB5DF-72BC-4846-878B-CC6872B57A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</a:t>
          </a:r>
        </a:p>
      </dgm:t>
    </dgm:pt>
    <dgm:pt modelId="{7444519D-D3B4-454E-A2AE-B0ED4B435077}" type="parTrans" cxnId="{9DB9A81F-2F87-4F3B-81AA-2FF81B462728}">
      <dgm:prSet/>
      <dgm:spPr/>
      <dgm:t>
        <a:bodyPr/>
        <a:lstStyle/>
        <a:p>
          <a:endParaRPr lang="en-US"/>
        </a:p>
      </dgm:t>
    </dgm:pt>
    <dgm:pt modelId="{0A3DD13F-9B54-4CB4-ACF9-DB07BBF36BEF}" type="sibTrans" cxnId="{9DB9A81F-2F87-4F3B-81AA-2FF81B4627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6AE182-9508-4393-9EFF-1F0F68F0E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Diagnostics</a:t>
          </a:r>
        </a:p>
      </dgm:t>
    </dgm:pt>
    <dgm:pt modelId="{8CF3A4AC-C021-4A21-8ACD-9B3FA065FEA1}" type="parTrans" cxnId="{153A8C2A-1341-4DD5-A138-DB8C52E830BA}">
      <dgm:prSet/>
      <dgm:spPr/>
      <dgm:t>
        <a:bodyPr/>
        <a:lstStyle/>
        <a:p>
          <a:endParaRPr lang="en-US"/>
        </a:p>
      </dgm:t>
    </dgm:pt>
    <dgm:pt modelId="{EEC14F3C-245E-44AA-9FFC-E0799628ADCF}" type="sibTrans" cxnId="{153A8C2A-1341-4DD5-A138-DB8C52E830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97C36A-E17A-407D-AC54-9E316CF5335E}" type="pres">
      <dgm:prSet presAssocID="{7702FCCC-7D7C-4690-B058-D3590D75B3A6}" presName="root" presStyleCnt="0">
        <dgm:presLayoutVars>
          <dgm:dir/>
          <dgm:resizeHandles val="exact"/>
        </dgm:presLayoutVars>
      </dgm:prSet>
      <dgm:spPr/>
    </dgm:pt>
    <dgm:pt modelId="{0FBC6882-E138-4FA8-8CF7-F0EDD1F77AB9}" type="pres">
      <dgm:prSet presAssocID="{7702FCCC-7D7C-4690-B058-D3590D75B3A6}" presName="container" presStyleCnt="0">
        <dgm:presLayoutVars>
          <dgm:dir/>
          <dgm:resizeHandles val="exact"/>
        </dgm:presLayoutVars>
      </dgm:prSet>
      <dgm:spPr/>
    </dgm:pt>
    <dgm:pt modelId="{749C7CFB-5DBD-4787-A31C-89E43005B5E4}" type="pres">
      <dgm:prSet presAssocID="{55DE6F40-F084-4643-AD1D-E7A9C464F80D}" presName="compNode" presStyleCnt="0"/>
      <dgm:spPr/>
    </dgm:pt>
    <dgm:pt modelId="{3A52DA1B-A49B-48C4-BFD7-9BAC0DCF60A2}" type="pres">
      <dgm:prSet presAssocID="{55DE6F40-F084-4643-AD1D-E7A9C464F80D}" presName="iconBgRect" presStyleLbl="bgShp" presStyleIdx="0" presStyleCnt="4"/>
      <dgm:spPr/>
    </dgm:pt>
    <dgm:pt modelId="{53BB90B7-ADA8-40A4-91FF-BFA166AB1E56}" type="pres">
      <dgm:prSet presAssocID="{55DE6F40-F084-4643-AD1D-E7A9C464F8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2F12277-49F0-4534-AC90-B4AFEAAD5756}" type="pres">
      <dgm:prSet presAssocID="{55DE6F40-F084-4643-AD1D-E7A9C464F80D}" presName="spaceRect" presStyleCnt="0"/>
      <dgm:spPr/>
    </dgm:pt>
    <dgm:pt modelId="{A2E37DB7-3143-4A1C-BB23-9142BBFA8B74}" type="pres">
      <dgm:prSet presAssocID="{55DE6F40-F084-4643-AD1D-E7A9C464F80D}" presName="textRect" presStyleLbl="revTx" presStyleIdx="0" presStyleCnt="4">
        <dgm:presLayoutVars>
          <dgm:chMax val="1"/>
          <dgm:chPref val="1"/>
        </dgm:presLayoutVars>
      </dgm:prSet>
      <dgm:spPr/>
    </dgm:pt>
    <dgm:pt modelId="{6537216D-F1BD-4699-8A53-20317F24591A}" type="pres">
      <dgm:prSet presAssocID="{9802FC0B-592C-40E1-863F-CC7D0F6AAA24}" presName="sibTrans" presStyleLbl="sibTrans2D1" presStyleIdx="0" presStyleCnt="0"/>
      <dgm:spPr/>
    </dgm:pt>
    <dgm:pt modelId="{386EC0D9-C399-4A2F-82F9-BB35C01B02DA}" type="pres">
      <dgm:prSet presAssocID="{E4D93E67-597C-4EF7-91E4-11115BD87FF3}" presName="compNode" presStyleCnt="0"/>
      <dgm:spPr/>
    </dgm:pt>
    <dgm:pt modelId="{3327F9E0-1568-4F0D-9FFE-FB944D7D91F0}" type="pres">
      <dgm:prSet presAssocID="{E4D93E67-597C-4EF7-91E4-11115BD87FF3}" presName="iconBgRect" presStyleLbl="bgShp" presStyleIdx="1" presStyleCnt="4"/>
      <dgm:spPr/>
    </dgm:pt>
    <dgm:pt modelId="{08357930-E675-4C3F-9D97-D94D6FF23BA2}" type="pres">
      <dgm:prSet presAssocID="{E4D93E67-597C-4EF7-91E4-11115BD87F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D992BA-65FD-480C-BF12-5DAC6E2CF501}" type="pres">
      <dgm:prSet presAssocID="{E4D93E67-597C-4EF7-91E4-11115BD87FF3}" presName="spaceRect" presStyleCnt="0"/>
      <dgm:spPr/>
    </dgm:pt>
    <dgm:pt modelId="{A6222284-6EDE-4C62-8671-6E7D953B8229}" type="pres">
      <dgm:prSet presAssocID="{E4D93E67-597C-4EF7-91E4-11115BD87FF3}" presName="textRect" presStyleLbl="revTx" presStyleIdx="1" presStyleCnt="4">
        <dgm:presLayoutVars>
          <dgm:chMax val="1"/>
          <dgm:chPref val="1"/>
        </dgm:presLayoutVars>
      </dgm:prSet>
      <dgm:spPr/>
    </dgm:pt>
    <dgm:pt modelId="{94DDE986-2726-4A3C-AE82-4F96B7702466}" type="pres">
      <dgm:prSet presAssocID="{57C70BC6-855E-4B92-A8CE-3407337F771A}" presName="sibTrans" presStyleLbl="sibTrans2D1" presStyleIdx="0" presStyleCnt="0"/>
      <dgm:spPr/>
    </dgm:pt>
    <dgm:pt modelId="{CDDDE2BB-603E-425D-96DE-60E82667D59F}" type="pres">
      <dgm:prSet presAssocID="{69ADB5DF-72BC-4846-878B-CC6872B57AC1}" presName="compNode" presStyleCnt="0"/>
      <dgm:spPr/>
    </dgm:pt>
    <dgm:pt modelId="{CEC8EF22-6A3B-45AA-89B8-B041E8D875ED}" type="pres">
      <dgm:prSet presAssocID="{69ADB5DF-72BC-4846-878B-CC6872B57AC1}" presName="iconBgRect" presStyleLbl="bgShp" presStyleIdx="2" presStyleCnt="4"/>
      <dgm:spPr/>
    </dgm:pt>
    <dgm:pt modelId="{DECE1659-D543-4976-BBFD-3EF6AEAEAF10}" type="pres">
      <dgm:prSet presAssocID="{69ADB5DF-72BC-4846-878B-CC6872B57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AABB3B1-9F33-41BB-B880-0B88730C6F05}" type="pres">
      <dgm:prSet presAssocID="{69ADB5DF-72BC-4846-878B-CC6872B57AC1}" presName="spaceRect" presStyleCnt="0"/>
      <dgm:spPr/>
    </dgm:pt>
    <dgm:pt modelId="{E44B3AAC-C9FE-4495-93F6-C5578D49B8A0}" type="pres">
      <dgm:prSet presAssocID="{69ADB5DF-72BC-4846-878B-CC6872B57AC1}" presName="textRect" presStyleLbl="revTx" presStyleIdx="2" presStyleCnt="4">
        <dgm:presLayoutVars>
          <dgm:chMax val="1"/>
          <dgm:chPref val="1"/>
        </dgm:presLayoutVars>
      </dgm:prSet>
      <dgm:spPr/>
    </dgm:pt>
    <dgm:pt modelId="{D29408D6-268A-4EF3-9B58-B651B43058B7}" type="pres">
      <dgm:prSet presAssocID="{0A3DD13F-9B54-4CB4-ACF9-DB07BBF36BEF}" presName="sibTrans" presStyleLbl="sibTrans2D1" presStyleIdx="0" presStyleCnt="0"/>
      <dgm:spPr/>
    </dgm:pt>
    <dgm:pt modelId="{28F67B9C-D7A8-4913-AFED-1A9CC9E2D6DB}" type="pres">
      <dgm:prSet presAssocID="{D86AE182-9508-4393-9EFF-1F0F68F0EEC9}" presName="compNode" presStyleCnt="0"/>
      <dgm:spPr/>
    </dgm:pt>
    <dgm:pt modelId="{C15B88E3-B13C-4F19-9E41-E5E821D2CFB2}" type="pres">
      <dgm:prSet presAssocID="{D86AE182-9508-4393-9EFF-1F0F68F0EEC9}" presName="iconBgRect" presStyleLbl="bgShp" presStyleIdx="3" presStyleCnt="4"/>
      <dgm:spPr/>
    </dgm:pt>
    <dgm:pt modelId="{4DBFD7C5-D070-4538-9EA3-12C9F70A772C}" type="pres">
      <dgm:prSet presAssocID="{D86AE182-9508-4393-9EFF-1F0F68F0EE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638126-C0B2-4769-8356-B56A70776CA8}" type="pres">
      <dgm:prSet presAssocID="{D86AE182-9508-4393-9EFF-1F0F68F0EEC9}" presName="spaceRect" presStyleCnt="0"/>
      <dgm:spPr/>
    </dgm:pt>
    <dgm:pt modelId="{223133F0-97E4-4447-B00E-AC0F3BE1D1C8}" type="pres">
      <dgm:prSet presAssocID="{D86AE182-9508-4393-9EFF-1F0F68F0EE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C69C1B-0B39-4F19-AD8F-7CD46F6C914B}" type="presOf" srcId="{D86AE182-9508-4393-9EFF-1F0F68F0EEC9}" destId="{223133F0-97E4-4447-B00E-AC0F3BE1D1C8}" srcOrd="0" destOrd="0" presId="urn:microsoft.com/office/officeart/2018/2/layout/IconCircleList"/>
    <dgm:cxn modelId="{9DB9A81F-2F87-4F3B-81AA-2FF81B462728}" srcId="{7702FCCC-7D7C-4690-B058-D3590D75B3A6}" destId="{69ADB5DF-72BC-4846-878B-CC6872B57AC1}" srcOrd="2" destOrd="0" parTransId="{7444519D-D3B4-454E-A2AE-B0ED4B435077}" sibTransId="{0A3DD13F-9B54-4CB4-ACF9-DB07BBF36BEF}"/>
    <dgm:cxn modelId="{90DECE24-A769-4240-8957-55E30C557C5A}" type="presOf" srcId="{55DE6F40-F084-4643-AD1D-E7A9C464F80D}" destId="{A2E37DB7-3143-4A1C-BB23-9142BBFA8B74}" srcOrd="0" destOrd="0" presId="urn:microsoft.com/office/officeart/2018/2/layout/IconCircleList"/>
    <dgm:cxn modelId="{A61AC325-B757-4E22-825E-70977FAC59BE}" type="presOf" srcId="{69ADB5DF-72BC-4846-878B-CC6872B57AC1}" destId="{E44B3AAC-C9FE-4495-93F6-C5578D49B8A0}" srcOrd="0" destOrd="0" presId="urn:microsoft.com/office/officeart/2018/2/layout/IconCircleList"/>
    <dgm:cxn modelId="{153A8C2A-1341-4DD5-A138-DB8C52E830BA}" srcId="{7702FCCC-7D7C-4690-B058-D3590D75B3A6}" destId="{D86AE182-9508-4393-9EFF-1F0F68F0EEC9}" srcOrd="3" destOrd="0" parTransId="{8CF3A4AC-C021-4A21-8ACD-9B3FA065FEA1}" sibTransId="{EEC14F3C-245E-44AA-9FFC-E0799628ADCF}"/>
    <dgm:cxn modelId="{2B5AE231-F6D5-454B-AF43-72BCFAF9243E}" type="presOf" srcId="{7702FCCC-7D7C-4690-B058-D3590D75B3A6}" destId="{B697C36A-E17A-407D-AC54-9E316CF5335E}" srcOrd="0" destOrd="0" presId="urn:microsoft.com/office/officeart/2018/2/layout/IconCircleList"/>
    <dgm:cxn modelId="{57EF3270-79E2-481D-B1A9-D1FF637DDF40}" type="presOf" srcId="{E4D93E67-597C-4EF7-91E4-11115BD87FF3}" destId="{A6222284-6EDE-4C62-8671-6E7D953B8229}" srcOrd="0" destOrd="0" presId="urn:microsoft.com/office/officeart/2018/2/layout/IconCircleList"/>
    <dgm:cxn modelId="{EB405479-77A5-410A-AC28-EA084BE77D54}" srcId="{7702FCCC-7D7C-4690-B058-D3590D75B3A6}" destId="{E4D93E67-597C-4EF7-91E4-11115BD87FF3}" srcOrd="1" destOrd="0" parTransId="{DB530A3B-07EE-4855-84C9-BE1A8AD5537D}" sibTransId="{57C70BC6-855E-4B92-A8CE-3407337F771A}"/>
    <dgm:cxn modelId="{449DD288-6CDC-4CF3-ABC3-4A05B92C863B}" type="presOf" srcId="{57C70BC6-855E-4B92-A8CE-3407337F771A}" destId="{94DDE986-2726-4A3C-AE82-4F96B7702466}" srcOrd="0" destOrd="0" presId="urn:microsoft.com/office/officeart/2018/2/layout/IconCircleList"/>
    <dgm:cxn modelId="{4C05039E-49AE-494B-ADCC-20437E01E883}" type="presOf" srcId="{9802FC0B-592C-40E1-863F-CC7D0F6AAA24}" destId="{6537216D-F1BD-4699-8A53-20317F24591A}" srcOrd="0" destOrd="0" presId="urn:microsoft.com/office/officeart/2018/2/layout/IconCircleList"/>
    <dgm:cxn modelId="{3463D8F5-1322-4367-B2DB-0EB6107D97C2}" srcId="{7702FCCC-7D7C-4690-B058-D3590D75B3A6}" destId="{55DE6F40-F084-4643-AD1D-E7A9C464F80D}" srcOrd="0" destOrd="0" parTransId="{215B1432-5269-4D4E-8555-F2767FEECFCE}" sibTransId="{9802FC0B-592C-40E1-863F-CC7D0F6AAA24}"/>
    <dgm:cxn modelId="{6D9B00FA-3C16-4BB4-B51D-7B09B29555D0}" type="presOf" srcId="{0A3DD13F-9B54-4CB4-ACF9-DB07BBF36BEF}" destId="{D29408D6-268A-4EF3-9B58-B651B43058B7}" srcOrd="0" destOrd="0" presId="urn:microsoft.com/office/officeart/2018/2/layout/IconCircleList"/>
    <dgm:cxn modelId="{03092063-3D39-4802-91C5-FFFBA8B37B02}" type="presParOf" srcId="{B697C36A-E17A-407D-AC54-9E316CF5335E}" destId="{0FBC6882-E138-4FA8-8CF7-F0EDD1F77AB9}" srcOrd="0" destOrd="0" presId="urn:microsoft.com/office/officeart/2018/2/layout/IconCircleList"/>
    <dgm:cxn modelId="{8AE89F11-125B-4F15-A4EF-F4A4755BEF68}" type="presParOf" srcId="{0FBC6882-E138-4FA8-8CF7-F0EDD1F77AB9}" destId="{749C7CFB-5DBD-4787-A31C-89E43005B5E4}" srcOrd="0" destOrd="0" presId="urn:microsoft.com/office/officeart/2018/2/layout/IconCircleList"/>
    <dgm:cxn modelId="{5E28DCED-FB12-410A-8003-B02C0B154E99}" type="presParOf" srcId="{749C7CFB-5DBD-4787-A31C-89E43005B5E4}" destId="{3A52DA1B-A49B-48C4-BFD7-9BAC0DCF60A2}" srcOrd="0" destOrd="0" presId="urn:microsoft.com/office/officeart/2018/2/layout/IconCircleList"/>
    <dgm:cxn modelId="{7CC10B88-77F3-4809-B044-B22EE108A921}" type="presParOf" srcId="{749C7CFB-5DBD-4787-A31C-89E43005B5E4}" destId="{53BB90B7-ADA8-40A4-91FF-BFA166AB1E56}" srcOrd="1" destOrd="0" presId="urn:microsoft.com/office/officeart/2018/2/layout/IconCircleList"/>
    <dgm:cxn modelId="{8ADDC74E-7C5F-4D40-A387-DCE6D146312B}" type="presParOf" srcId="{749C7CFB-5DBD-4787-A31C-89E43005B5E4}" destId="{82F12277-49F0-4534-AC90-B4AFEAAD5756}" srcOrd="2" destOrd="0" presId="urn:microsoft.com/office/officeart/2018/2/layout/IconCircleList"/>
    <dgm:cxn modelId="{3A3877FB-E0BF-4C66-B1FB-97A3B3FF6E4B}" type="presParOf" srcId="{749C7CFB-5DBD-4787-A31C-89E43005B5E4}" destId="{A2E37DB7-3143-4A1C-BB23-9142BBFA8B74}" srcOrd="3" destOrd="0" presId="urn:microsoft.com/office/officeart/2018/2/layout/IconCircleList"/>
    <dgm:cxn modelId="{57360747-15AB-4345-A1AE-5F8D77572AA3}" type="presParOf" srcId="{0FBC6882-E138-4FA8-8CF7-F0EDD1F77AB9}" destId="{6537216D-F1BD-4699-8A53-20317F24591A}" srcOrd="1" destOrd="0" presId="urn:microsoft.com/office/officeart/2018/2/layout/IconCircleList"/>
    <dgm:cxn modelId="{7D67F1E8-1269-4D33-BE5F-FD506AE60038}" type="presParOf" srcId="{0FBC6882-E138-4FA8-8CF7-F0EDD1F77AB9}" destId="{386EC0D9-C399-4A2F-82F9-BB35C01B02DA}" srcOrd="2" destOrd="0" presId="urn:microsoft.com/office/officeart/2018/2/layout/IconCircleList"/>
    <dgm:cxn modelId="{A28D89EC-A5DD-4E23-9ECB-C11AEF371376}" type="presParOf" srcId="{386EC0D9-C399-4A2F-82F9-BB35C01B02DA}" destId="{3327F9E0-1568-4F0D-9FFE-FB944D7D91F0}" srcOrd="0" destOrd="0" presId="urn:microsoft.com/office/officeart/2018/2/layout/IconCircleList"/>
    <dgm:cxn modelId="{AEFEC066-19C3-4637-9D66-C4C7D2D2E7D9}" type="presParOf" srcId="{386EC0D9-C399-4A2F-82F9-BB35C01B02DA}" destId="{08357930-E675-4C3F-9D97-D94D6FF23BA2}" srcOrd="1" destOrd="0" presId="urn:microsoft.com/office/officeart/2018/2/layout/IconCircleList"/>
    <dgm:cxn modelId="{C7246A3A-9659-469E-BFBC-D896AFE2DB00}" type="presParOf" srcId="{386EC0D9-C399-4A2F-82F9-BB35C01B02DA}" destId="{C3D992BA-65FD-480C-BF12-5DAC6E2CF501}" srcOrd="2" destOrd="0" presId="urn:microsoft.com/office/officeart/2018/2/layout/IconCircleList"/>
    <dgm:cxn modelId="{10F03BEE-6C66-4A5C-AC93-4791D922700A}" type="presParOf" srcId="{386EC0D9-C399-4A2F-82F9-BB35C01B02DA}" destId="{A6222284-6EDE-4C62-8671-6E7D953B8229}" srcOrd="3" destOrd="0" presId="urn:microsoft.com/office/officeart/2018/2/layout/IconCircleList"/>
    <dgm:cxn modelId="{5BD581BD-E06E-46A4-B82C-34D873691277}" type="presParOf" srcId="{0FBC6882-E138-4FA8-8CF7-F0EDD1F77AB9}" destId="{94DDE986-2726-4A3C-AE82-4F96B7702466}" srcOrd="3" destOrd="0" presId="urn:microsoft.com/office/officeart/2018/2/layout/IconCircleList"/>
    <dgm:cxn modelId="{2D6CB1D8-B126-4D54-B15A-ABE2D86AC79B}" type="presParOf" srcId="{0FBC6882-E138-4FA8-8CF7-F0EDD1F77AB9}" destId="{CDDDE2BB-603E-425D-96DE-60E82667D59F}" srcOrd="4" destOrd="0" presId="urn:microsoft.com/office/officeart/2018/2/layout/IconCircleList"/>
    <dgm:cxn modelId="{72F1AF87-EF87-493B-A29D-3B4731F794B2}" type="presParOf" srcId="{CDDDE2BB-603E-425D-96DE-60E82667D59F}" destId="{CEC8EF22-6A3B-45AA-89B8-B041E8D875ED}" srcOrd="0" destOrd="0" presId="urn:microsoft.com/office/officeart/2018/2/layout/IconCircleList"/>
    <dgm:cxn modelId="{294C4B22-246D-4A89-8B21-3AB59E993420}" type="presParOf" srcId="{CDDDE2BB-603E-425D-96DE-60E82667D59F}" destId="{DECE1659-D543-4976-BBFD-3EF6AEAEAF10}" srcOrd="1" destOrd="0" presId="urn:microsoft.com/office/officeart/2018/2/layout/IconCircleList"/>
    <dgm:cxn modelId="{A965906D-0AC2-469A-A79A-5931B37C992A}" type="presParOf" srcId="{CDDDE2BB-603E-425D-96DE-60E82667D59F}" destId="{EAABB3B1-9F33-41BB-B880-0B88730C6F05}" srcOrd="2" destOrd="0" presId="urn:microsoft.com/office/officeart/2018/2/layout/IconCircleList"/>
    <dgm:cxn modelId="{947C6AD0-7256-4070-BD03-0A63B9A502E3}" type="presParOf" srcId="{CDDDE2BB-603E-425D-96DE-60E82667D59F}" destId="{E44B3AAC-C9FE-4495-93F6-C5578D49B8A0}" srcOrd="3" destOrd="0" presId="urn:microsoft.com/office/officeart/2018/2/layout/IconCircleList"/>
    <dgm:cxn modelId="{E454F470-D461-4E04-B6E3-54A6C29AED9A}" type="presParOf" srcId="{0FBC6882-E138-4FA8-8CF7-F0EDD1F77AB9}" destId="{D29408D6-268A-4EF3-9B58-B651B43058B7}" srcOrd="5" destOrd="0" presId="urn:microsoft.com/office/officeart/2018/2/layout/IconCircleList"/>
    <dgm:cxn modelId="{8F5E2204-15B6-4F0D-BD65-A6299AFB3517}" type="presParOf" srcId="{0FBC6882-E138-4FA8-8CF7-F0EDD1F77AB9}" destId="{28F67B9C-D7A8-4913-AFED-1A9CC9E2D6DB}" srcOrd="6" destOrd="0" presId="urn:microsoft.com/office/officeart/2018/2/layout/IconCircleList"/>
    <dgm:cxn modelId="{6534FAF7-B3C0-4CFE-8332-DBBB75623B29}" type="presParOf" srcId="{28F67B9C-D7A8-4913-AFED-1A9CC9E2D6DB}" destId="{C15B88E3-B13C-4F19-9E41-E5E821D2CFB2}" srcOrd="0" destOrd="0" presId="urn:microsoft.com/office/officeart/2018/2/layout/IconCircleList"/>
    <dgm:cxn modelId="{C1BEBCCE-AEEA-4A57-ADFE-D222186893FB}" type="presParOf" srcId="{28F67B9C-D7A8-4913-AFED-1A9CC9E2D6DB}" destId="{4DBFD7C5-D070-4538-9EA3-12C9F70A772C}" srcOrd="1" destOrd="0" presId="urn:microsoft.com/office/officeart/2018/2/layout/IconCircleList"/>
    <dgm:cxn modelId="{C5D2DEBC-6090-4A52-A2D9-E0A8E7D455E7}" type="presParOf" srcId="{28F67B9C-D7A8-4913-AFED-1A9CC9E2D6DB}" destId="{34638126-C0B2-4769-8356-B56A70776CA8}" srcOrd="2" destOrd="0" presId="urn:microsoft.com/office/officeart/2018/2/layout/IconCircleList"/>
    <dgm:cxn modelId="{C1F5CD64-2B4D-4805-977F-9909A1E4ADEF}" type="presParOf" srcId="{28F67B9C-D7A8-4913-AFED-1A9CC9E2D6DB}" destId="{223133F0-97E4-4447-B00E-AC0F3BE1D1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2DA1B-A49B-48C4-BFD7-9BAC0DCF60A2}">
      <dsp:nvSpPr>
        <dsp:cNvPr id="0" name=""/>
        <dsp:cNvSpPr/>
      </dsp:nvSpPr>
      <dsp:spPr>
        <a:xfrm>
          <a:off x="9623" y="1215966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B90B7-ADA8-40A4-91FF-BFA166AB1E56}">
      <dsp:nvSpPr>
        <dsp:cNvPr id="0" name=""/>
        <dsp:cNvSpPr/>
      </dsp:nvSpPr>
      <dsp:spPr>
        <a:xfrm>
          <a:off x="160887" y="1367230"/>
          <a:ext cx="417776" cy="417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37DB7-3143-4A1C-BB23-9142BBFA8B74}">
      <dsp:nvSpPr>
        <dsp:cNvPr id="0" name=""/>
        <dsp:cNvSpPr/>
      </dsp:nvSpPr>
      <dsp:spPr>
        <a:xfrm>
          <a:off x="884278" y="1215966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Physical characteristics</a:t>
          </a:r>
        </a:p>
      </dsp:txBody>
      <dsp:txXfrm>
        <a:off x="884278" y="1215966"/>
        <a:ext cx="1697859" cy="720303"/>
      </dsp:txXfrm>
    </dsp:sp>
    <dsp:sp modelId="{3327F9E0-1568-4F0D-9FFE-FB944D7D91F0}">
      <dsp:nvSpPr>
        <dsp:cNvPr id="0" name=""/>
        <dsp:cNvSpPr/>
      </dsp:nvSpPr>
      <dsp:spPr>
        <a:xfrm>
          <a:off x="2877976" y="1215966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57930-E675-4C3F-9D97-D94D6FF23BA2}">
      <dsp:nvSpPr>
        <dsp:cNvPr id="0" name=""/>
        <dsp:cNvSpPr/>
      </dsp:nvSpPr>
      <dsp:spPr>
        <a:xfrm>
          <a:off x="3029240" y="1367230"/>
          <a:ext cx="417776" cy="417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22284-6EDE-4C62-8671-6E7D953B8229}">
      <dsp:nvSpPr>
        <dsp:cNvPr id="0" name=""/>
        <dsp:cNvSpPr/>
      </dsp:nvSpPr>
      <dsp:spPr>
        <a:xfrm>
          <a:off x="3752631" y="1215966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Logical architecture</a:t>
          </a:r>
        </a:p>
      </dsp:txBody>
      <dsp:txXfrm>
        <a:off x="3752631" y="1215966"/>
        <a:ext cx="1697859" cy="720303"/>
      </dsp:txXfrm>
    </dsp:sp>
    <dsp:sp modelId="{CEC8EF22-6A3B-45AA-89B8-B041E8D875ED}">
      <dsp:nvSpPr>
        <dsp:cNvPr id="0" name=""/>
        <dsp:cNvSpPr/>
      </dsp:nvSpPr>
      <dsp:spPr>
        <a:xfrm>
          <a:off x="9623" y="2729442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E1659-D543-4976-BBFD-3EF6AEAEAF10}">
      <dsp:nvSpPr>
        <dsp:cNvPr id="0" name=""/>
        <dsp:cNvSpPr/>
      </dsp:nvSpPr>
      <dsp:spPr>
        <a:xfrm>
          <a:off x="160887" y="2880705"/>
          <a:ext cx="417776" cy="417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B3AAC-C9FE-4495-93F6-C5578D49B8A0}">
      <dsp:nvSpPr>
        <dsp:cNvPr id="0" name=""/>
        <dsp:cNvSpPr/>
      </dsp:nvSpPr>
      <dsp:spPr>
        <a:xfrm>
          <a:off x="884278" y="2729442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Performance</a:t>
          </a:r>
        </a:p>
      </dsp:txBody>
      <dsp:txXfrm>
        <a:off x="884278" y="2729442"/>
        <a:ext cx="1697859" cy="720303"/>
      </dsp:txXfrm>
    </dsp:sp>
    <dsp:sp modelId="{C15B88E3-B13C-4F19-9E41-E5E821D2CFB2}">
      <dsp:nvSpPr>
        <dsp:cNvPr id="0" name=""/>
        <dsp:cNvSpPr/>
      </dsp:nvSpPr>
      <dsp:spPr>
        <a:xfrm>
          <a:off x="2877976" y="2729442"/>
          <a:ext cx="720303" cy="720303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FD7C5-D070-4538-9EA3-12C9F70A772C}">
      <dsp:nvSpPr>
        <dsp:cNvPr id="0" name=""/>
        <dsp:cNvSpPr/>
      </dsp:nvSpPr>
      <dsp:spPr>
        <a:xfrm>
          <a:off x="3029240" y="2880705"/>
          <a:ext cx="417776" cy="417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133F0-97E4-4447-B00E-AC0F3BE1D1C8}">
      <dsp:nvSpPr>
        <dsp:cNvPr id="0" name=""/>
        <dsp:cNvSpPr/>
      </dsp:nvSpPr>
      <dsp:spPr>
        <a:xfrm>
          <a:off x="3752631" y="2729442"/>
          <a:ext cx="1697859" cy="72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Diagnostics</a:t>
          </a:r>
        </a:p>
      </dsp:txBody>
      <dsp:txXfrm>
        <a:off x="3752631" y="2729442"/>
        <a:ext cx="1697859" cy="720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6/15/2019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34272-F1C8-4BAD-ACD1-8B06864A6DEF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365041" y="6445743"/>
            <a:ext cx="121930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sv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3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34.xml"/><Relationship Id="rId5" Type="http://schemas.openxmlformats.org/officeDocument/2006/relationships/image" Target="../media/image26.png"/><Relationship Id="rId10" Type="http://schemas.openxmlformats.org/officeDocument/2006/relationships/slide" Target="slide18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4/12/09/how-the-worldwide-ict-market-will-reach-3-8-trillion-in-2015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jpe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3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34.xml"/><Relationship Id="rId5" Type="http://schemas.openxmlformats.org/officeDocument/2006/relationships/image" Target="../media/image26.png"/><Relationship Id="rId10" Type="http://schemas.openxmlformats.org/officeDocument/2006/relationships/slide" Target="slide18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rically_informed_performance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3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34.xml"/><Relationship Id="rId5" Type="http://schemas.openxmlformats.org/officeDocument/2006/relationships/image" Target="../media/image26.png"/><Relationship Id="rId10" Type="http://schemas.openxmlformats.org/officeDocument/2006/relationships/slide" Target="slide18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ymbiosisonlinepublishing.com/palliative-medicine-care/palliative-medicine-care47.php" TargetMode="External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3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34.xml"/><Relationship Id="rId5" Type="http://schemas.openxmlformats.org/officeDocument/2006/relationships/image" Target="../media/image26.png"/><Relationship Id="rId10" Type="http://schemas.openxmlformats.org/officeDocument/2006/relationships/slide" Target="slide18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lleria_di_base_del_San_Gottardo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53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11" Type="http://schemas.openxmlformats.org/officeDocument/2006/relationships/slide" Target="slide34.xml"/><Relationship Id="rId5" Type="http://schemas.openxmlformats.org/officeDocument/2006/relationships/image" Target="../media/image26.png"/><Relationship Id="rId10" Type="http://schemas.openxmlformats.org/officeDocument/2006/relationships/slide" Target="slide18.xml"/><Relationship Id="rId4" Type="http://schemas.openxmlformats.org/officeDocument/2006/relationships/image" Target="../media/image25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69FF340-CF98-4D41-B8E9-E88BEF5794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655455" cy="6858000"/>
          </a:xfr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1F905-2FAC-49F7-95D4-2458CA9A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5575" y="4793501"/>
            <a:ext cx="6389625" cy="1993506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Advanced  Azure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App Services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6D0107-BD79-4806-90CC-A9E9312E9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3346" y="5834976"/>
            <a:ext cx="4000500" cy="75893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K. Scott Allen</a:t>
            </a:r>
          </a:p>
          <a:p>
            <a:pPr algn="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@OdeToCode</a:t>
            </a:r>
          </a:p>
        </p:txBody>
      </p:sp>
      <p:pic>
        <p:nvPicPr>
          <p:cNvPr id="19" name="Picture 18" descr="A black sign with white letters&#10;&#10;Description automatically generated">
            <a:extLst>
              <a:ext uri="{FF2B5EF4-FFF2-40B4-BE49-F238E27FC236}">
                <a16:creationId xmlns:a16="http://schemas.microsoft.com/office/drawing/2014/main" id="{897F4BFC-F5E1-4A1E-A56B-079138E519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38983">
            <a:off x="8849374" y="2726727"/>
            <a:ext cx="1331224" cy="3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8B9D-8580-4006-8865-F88F22E3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units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0D635-E5B6-4D1C-9552-85EC9E7C0B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CFAF36-0B29-418C-9787-E081BF3A6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98015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DBE30-59BB-4C40-81D8-E09F99DF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4" y="1180217"/>
            <a:ext cx="6571186" cy="4701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A427AA-3CCB-44D7-8FBC-59C979C08852}"/>
              </a:ext>
            </a:extLst>
          </p:cNvPr>
          <p:cNvSpPr/>
          <p:nvPr/>
        </p:nvSpPr>
        <p:spPr>
          <a:xfrm>
            <a:off x="2250065" y="5882113"/>
            <a:ext cx="6571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https://msdn.microsoft.com/en-us/magazine/mt793270.aspx</a:t>
            </a:r>
          </a:p>
        </p:txBody>
      </p:sp>
    </p:spTree>
    <p:extLst>
      <p:ext uri="{BB962C8B-B14F-4D97-AF65-F5344CB8AC3E}">
        <p14:creationId xmlns:p14="http://schemas.microsoft.com/office/powerpoint/2010/main" val="8588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6B61-04D5-496A-8829-2BA5A19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units - </a:t>
            </a:r>
            <a:r>
              <a:rPr lang="en-US" dirty="0" err="1"/>
              <a:t>a.k.a</a:t>
            </a:r>
            <a:r>
              <a:rPr lang="en-US" dirty="0"/>
              <a:t> stamps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3F99B-355B-4816-8C25-5D65D656B24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A4EC2C-27D0-45B2-826C-31AD6C5353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6270171"/>
              </p:ext>
            </p:extLst>
          </p:nvPr>
        </p:nvGraphicFramePr>
        <p:xfrm>
          <a:off x="432705" y="1523111"/>
          <a:ext cx="5459410" cy="3708400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545941">
                  <a:extLst>
                    <a:ext uri="{9D8B030D-6E8A-4147-A177-3AD203B41FA5}">
                      <a16:colId xmlns:a16="http://schemas.microsoft.com/office/drawing/2014/main" val="3507337209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00598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768141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50981944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2255660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319394344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1767056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337088906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925814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53220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4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6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2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8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8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40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3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41232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0DCB003-C45F-4255-AF4B-CA0130046EC5}"/>
              </a:ext>
            </a:extLst>
          </p:cNvPr>
          <p:cNvSpPr/>
          <p:nvPr/>
        </p:nvSpPr>
        <p:spPr>
          <a:xfrm>
            <a:off x="6503388" y="2454550"/>
            <a:ext cx="544875" cy="3681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68E5-4C4C-499B-9A9E-8D7EF08AE541}"/>
              </a:ext>
            </a:extLst>
          </p:cNvPr>
          <p:cNvSpPr txBox="1"/>
          <p:nvPr/>
        </p:nvSpPr>
        <p:spPr>
          <a:xfrm>
            <a:off x="7178891" y="2453382"/>
            <a:ext cx="23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load balancer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E6058-DB51-4495-9F74-A1CCF49BCE01}"/>
              </a:ext>
            </a:extLst>
          </p:cNvPr>
          <p:cNvSpPr/>
          <p:nvPr/>
        </p:nvSpPr>
        <p:spPr>
          <a:xfrm>
            <a:off x="6503388" y="3060495"/>
            <a:ext cx="544875" cy="3681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6FB05-4EDD-4758-95B3-7C38A28607A0}"/>
              </a:ext>
            </a:extLst>
          </p:cNvPr>
          <p:cNvSpPr/>
          <p:nvPr/>
        </p:nvSpPr>
        <p:spPr>
          <a:xfrm>
            <a:off x="6503388" y="3666440"/>
            <a:ext cx="544875" cy="3681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3362AB-274B-48C5-86F1-E757C2291386}"/>
              </a:ext>
            </a:extLst>
          </p:cNvPr>
          <p:cNvSpPr/>
          <p:nvPr/>
        </p:nvSpPr>
        <p:spPr>
          <a:xfrm>
            <a:off x="6503387" y="4272385"/>
            <a:ext cx="544875" cy="3681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953DA-1CE5-416A-B063-68D550C042D2}"/>
              </a:ext>
            </a:extLst>
          </p:cNvPr>
          <p:cNvSpPr txBox="1"/>
          <p:nvPr/>
        </p:nvSpPr>
        <p:spPr>
          <a:xfrm>
            <a:off x="7178891" y="3058743"/>
            <a:ext cx="356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(SQL, Data, Publishers)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7625A-9CE2-473A-9D3E-D3FE362906B5}"/>
              </a:ext>
            </a:extLst>
          </p:cNvPr>
          <p:cNvSpPr txBox="1"/>
          <p:nvPr/>
        </p:nvSpPr>
        <p:spPr>
          <a:xfrm>
            <a:off x="7178891" y="366585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App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1F52D-5529-44D0-A089-473B56B454C6}"/>
              </a:ext>
            </a:extLst>
          </p:cNvPr>
          <p:cNvSpPr txBox="1"/>
          <p:nvPr/>
        </p:nvSpPr>
        <p:spPr>
          <a:xfrm>
            <a:off x="7178891" y="4272385"/>
            <a:ext cx="17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App 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73819-B0DA-4B9F-9A1B-82BFAD97A3BA}"/>
              </a:ext>
            </a:extLst>
          </p:cNvPr>
          <p:cNvSpPr/>
          <p:nvPr/>
        </p:nvSpPr>
        <p:spPr>
          <a:xfrm>
            <a:off x="6503387" y="4878330"/>
            <a:ext cx="544875" cy="36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5FF44-EC74-4BEB-A958-2F8EB23465FD}"/>
              </a:ext>
            </a:extLst>
          </p:cNvPr>
          <p:cNvSpPr txBox="1"/>
          <p:nvPr/>
        </p:nvSpPr>
        <p:spPr>
          <a:xfrm>
            <a:off x="7178891" y="4878330"/>
            <a:ext cx="18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Worker Pool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413D55C-3295-45DA-9490-5E06E01A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98015"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6B61-04D5-496A-8829-2BA5A19C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units - </a:t>
            </a:r>
            <a:r>
              <a:rPr lang="en-US" dirty="0" err="1"/>
              <a:t>a.k.a</a:t>
            </a:r>
            <a:r>
              <a:rPr lang="en-US" dirty="0"/>
              <a:t> stamps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3F99B-355B-4816-8C25-5D65D656B24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A4EC2C-27D0-45B2-826C-31AD6C53538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79103320"/>
              </p:ext>
            </p:extLst>
          </p:nvPr>
        </p:nvGraphicFramePr>
        <p:xfrm>
          <a:off x="432705" y="1523111"/>
          <a:ext cx="5459410" cy="3708400"/>
        </p:xfrm>
        <a:graphic>
          <a:graphicData uri="http://schemas.openxmlformats.org/drawingml/2006/table">
            <a:tbl>
              <a:tblPr firstRow="1" bandRow="1">
                <a:effectLst/>
                <a:tableStyleId>{6E25E649-3F16-4E02-A733-19D2CDBF48F0}</a:tableStyleId>
              </a:tblPr>
              <a:tblGrid>
                <a:gridCol w="545941">
                  <a:extLst>
                    <a:ext uri="{9D8B030D-6E8A-4147-A177-3AD203B41FA5}">
                      <a16:colId xmlns:a16="http://schemas.microsoft.com/office/drawing/2014/main" val="3507337209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00598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7681411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50981944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2255660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319394344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01767056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1337088906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392581485"/>
                    </a:ext>
                  </a:extLst>
                </a:gridCol>
                <a:gridCol w="545941">
                  <a:extLst>
                    <a:ext uri="{9D8B030D-6E8A-4147-A177-3AD203B41FA5}">
                      <a16:colId xmlns:a16="http://schemas.microsoft.com/office/drawing/2014/main" val="253220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0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54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6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12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788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8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40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3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41232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0DCB003-C45F-4255-AF4B-CA0130046EC5}"/>
              </a:ext>
            </a:extLst>
          </p:cNvPr>
          <p:cNvSpPr/>
          <p:nvPr/>
        </p:nvSpPr>
        <p:spPr>
          <a:xfrm>
            <a:off x="6503388" y="2454550"/>
            <a:ext cx="544875" cy="3681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68E5-4C4C-499B-9A9E-8D7EF08AE541}"/>
              </a:ext>
            </a:extLst>
          </p:cNvPr>
          <p:cNvSpPr txBox="1"/>
          <p:nvPr/>
        </p:nvSpPr>
        <p:spPr>
          <a:xfrm>
            <a:off x="7178891" y="2453382"/>
            <a:ext cx="23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 load balancer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E6058-DB51-4495-9F74-A1CCF49BCE01}"/>
              </a:ext>
            </a:extLst>
          </p:cNvPr>
          <p:cNvSpPr/>
          <p:nvPr/>
        </p:nvSpPr>
        <p:spPr>
          <a:xfrm>
            <a:off x="6503388" y="3060495"/>
            <a:ext cx="544875" cy="3681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6FB05-4EDD-4758-95B3-7C38A28607A0}"/>
              </a:ext>
            </a:extLst>
          </p:cNvPr>
          <p:cNvSpPr/>
          <p:nvPr/>
        </p:nvSpPr>
        <p:spPr>
          <a:xfrm>
            <a:off x="6503388" y="3666440"/>
            <a:ext cx="544875" cy="3681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3362AB-274B-48C5-86F1-E757C2291386}"/>
              </a:ext>
            </a:extLst>
          </p:cNvPr>
          <p:cNvSpPr/>
          <p:nvPr/>
        </p:nvSpPr>
        <p:spPr>
          <a:xfrm>
            <a:off x="6503387" y="4272385"/>
            <a:ext cx="544875" cy="3681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953DA-1CE5-416A-B063-68D550C042D2}"/>
              </a:ext>
            </a:extLst>
          </p:cNvPr>
          <p:cNvSpPr txBox="1"/>
          <p:nvPr/>
        </p:nvSpPr>
        <p:spPr>
          <a:xfrm>
            <a:off x="7178891" y="3058743"/>
            <a:ext cx="356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 (SQL, Data, Publishers)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7625A-9CE2-473A-9D3E-D3FE362906B5}"/>
              </a:ext>
            </a:extLst>
          </p:cNvPr>
          <p:cNvSpPr txBox="1"/>
          <p:nvPr/>
        </p:nvSpPr>
        <p:spPr>
          <a:xfrm>
            <a:off x="7178891" y="3665856"/>
            <a:ext cx="182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App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1F52D-5529-44D0-A089-473B56B454C6}"/>
              </a:ext>
            </a:extLst>
          </p:cNvPr>
          <p:cNvSpPr txBox="1"/>
          <p:nvPr/>
        </p:nvSpPr>
        <p:spPr>
          <a:xfrm>
            <a:off x="7178891" y="4272385"/>
            <a:ext cx="17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App 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73819-B0DA-4B9F-9A1B-82BFAD97A3BA}"/>
              </a:ext>
            </a:extLst>
          </p:cNvPr>
          <p:cNvSpPr/>
          <p:nvPr/>
        </p:nvSpPr>
        <p:spPr>
          <a:xfrm>
            <a:off x="6503387" y="4878330"/>
            <a:ext cx="544875" cy="36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5FF44-EC74-4BEB-A958-2F8EB23465FD}"/>
              </a:ext>
            </a:extLst>
          </p:cNvPr>
          <p:cNvSpPr txBox="1"/>
          <p:nvPr/>
        </p:nvSpPr>
        <p:spPr>
          <a:xfrm>
            <a:off x="7178891" y="4878330"/>
            <a:ext cx="18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Worker Pool</a:t>
            </a:r>
          </a:p>
          <a:p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58B16BD-2792-46C7-95FF-1CAB3709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98015"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AFAF-23F1-4BA4-98EF-738B98B2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stamp?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95C2A-9AE0-4367-A6A5-386BE10907C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CC73-D8D7-4230-BEF0-94F1BD551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E5DE-6355-451C-83CC-58832E69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572847-BCDA-4A3F-9A3F-113716F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965510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D179-86DF-4F64-83EF-86C28D1A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519" y="1269567"/>
            <a:ext cx="6194133" cy="5149078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FF310D05-0E95-419D-9494-951D1E8A6935}"/>
              </a:ext>
            </a:extLst>
          </p:cNvPr>
          <p:cNvSpPr/>
          <p:nvPr/>
        </p:nvSpPr>
        <p:spPr>
          <a:xfrm>
            <a:off x="5333677" y="3358385"/>
            <a:ext cx="714924" cy="354270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5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AFAF-23F1-4BA4-98EF-738B98B2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stamp?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95C2A-9AE0-4367-A6A5-386BE10907C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CC73-D8D7-4230-BEF0-94F1BD551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E5DE-6355-451C-83CC-58832E69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572847-BCDA-4A3F-9A3F-113716F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92498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D179-86DF-4F64-83EF-86C28D1A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2001" y="1511250"/>
            <a:ext cx="5484930" cy="4559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0D4A9-8F8F-4495-B6B0-AE4356C16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933" y="854461"/>
            <a:ext cx="6194133" cy="5149078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87FA5EDD-BB34-480E-8484-6E7A4C7E6D63}"/>
              </a:ext>
            </a:extLst>
          </p:cNvPr>
          <p:cNvSpPr/>
          <p:nvPr/>
        </p:nvSpPr>
        <p:spPr>
          <a:xfrm>
            <a:off x="5738537" y="2945860"/>
            <a:ext cx="714924" cy="354270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26F05269-903E-47FA-8DA1-ADBB5990F697}"/>
              </a:ext>
            </a:extLst>
          </p:cNvPr>
          <p:cNvSpPr/>
          <p:nvPr/>
        </p:nvSpPr>
        <p:spPr>
          <a:xfrm rot="9166810">
            <a:off x="3375490" y="3613881"/>
            <a:ext cx="714924" cy="354270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AFAF-23F1-4BA4-98EF-738B98B2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stamp?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95C2A-9AE0-4367-A6A5-386BE10907C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CC73-D8D7-4230-BEF0-94F1BD5512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0E5DE-6355-451C-83CC-58832E694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572847-BCDA-4A3F-9A3F-113716F0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92498"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D179-86DF-4F64-83EF-86C28D1A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2001" y="1511250"/>
            <a:ext cx="5484930" cy="4559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0D4A9-8F8F-4495-B6B0-AE4356C16D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299885" y="1497032"/>
            <a:ext cx="5472115" cy="4548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087D31-E876-4A9B-A602-70821943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059" y="244845"/>
            <a:ext cx="9655881" cy="63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5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5871-5598-42D8-9528-CF4A7675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FB4709-DFE2-4A95-8F63-6C03A5C1B8F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46384-3D78-4215-BF71-D2823C77A0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6ED1E-301D-4DEC-9744-23C40A766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9FD0C4-8DFC-4648-AAC3-27D365F0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28248-4A8F-4D68-AC53-1D494A08B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24" y="248113"/>
            <a:ext cx="9176432" cy="6361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C3704-CAA4-4D87-B734-EC349B915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730" y="3610057"/>
            <a:ext cx="1725431" cy="468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AEC8F-060D-4A31-B09C-6264E566C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77" y="4089094"/>
            <a:ext cx="2117327" cy="44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625C9C-7E26-408F-B8F1-7716D2DDC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730" y="4625774"/>
            <a:ext cx="1839734" cy="397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1D961A-B834-42BC-A979-4A324A442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9730" y="5118910"/>
            <a:ext cx="1758089" cy="4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4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15518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animal, table&#10;&#10;Description automatically generated">
            <a:extLst>
              <a:ext uri="{FF2B5EF4-FFF2-40B4-BE49-F238E27FC236}">
                <a16:creationId xmlns:a16="http://schemas.microsoft.com/office/drawing/2014/main" id="{5D2EECB8-9239-4BD8-8D4C-F84B440FC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53" b="245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7900" y="2058734"/>
            <a:ext cx="2952521" cy="1707867"/>
          </a:xfrm>
        </p:spPr>
        <p:txBody>
          <a:bodyPr/>
          <a:lstStyle/>
          <a:p>
            <a:r>
              <a:rPr lang="en-US" dirty="0"/>
              <a:t>Logically Speaking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FE8C2-5F87-4CBF-97FF-B405760854B9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geobrava.wordpress.com/2014/12/09/how-the-worldwide-ict-market-will-reach-3-8-trillion-in-201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1051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235A4EA-9A65-464E-8F69-B946CFA3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App Service Plan == VM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3DEBFB-A131-44FF-8266-C649FA87568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E0035-AB08-41FA-8DFE-B77B7534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43" y="2042959"/>
            <a:ext cx="5460114" cy="3139565"/>
          </a:xfrm>
          <a:prstGeom prst="rect">
            <a:avLst/>
          </a:prstGeom>
          <a:noFill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1FB103-1BF3-4114-B0F3-20F88B1E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285" y="5566415"/>
            <a:ext cx="895270" cy="895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DAD01-BA62-4B4B-A1D8-B12AAFA70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88" y="7074018"/>
            <a:ext cx="7488912" cy="30704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91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8B85F-2726-48EC-ADDD-D42D7841AD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23A0D-6399-431D-BD0B-56C06C3E70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If you talk HTTP/S, </a:t>
            </a:r>
            <a:r>
              <a:rPr lang="en-US" dirty="0">
                <a:solidFill>
                  <a:schemeClr val="accent6"/>
                </a:solidFill>
              </a:rPr>
              <a:t>App Services</a:t>
            </a:r>
            <a:r>
              <a:rPr lang="en-US" dirty="0"/>
              <a:t> can be your host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759ACB-BCED-48D4-AEE4-9FBDCC2A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9976" y="623739"/>
            <a:ext cx="967880" cy="9678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2974525-1EB4-485D-9742-A5AA8E773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348" y="5615075"/>
            <a:ext cx="833527" cy="8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9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235A4EA-9A65-464E-8F69-B946CFA3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App Service Plan == VM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3DEBFB-A131-44FF-8266-C649FA87568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E0035-AB08-41FA-8DFE-B77B7534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1" y="2262213"/>
            <a:ext cx="5460114" cy="313956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AD0B3-C53F-453B-9F7B-B692E6CE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03" y="2495962"/>
            <a:ext cx="7488912" cy="3070453"/>
          </a:xfrm>
          <a:prstGeom prst="rect">
            <a:avLst/>
          </a:prstGeom>
          <a:noFill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1FB103-1BF3-4114-B0F3-20F88B1EA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9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118221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263898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9" idx="1"/>
          </p:cNvCxnSpPr>
          <p:nvPr/>
        </p:nvCxnSpPr>
        <p:spPr>
          <a:xfrm>
            <a:off x="3037217" y="1846092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19" idx="1"/>
          </p:cNvCxnSpPr>
          <p:nvPr/>
        </p:nvCxnSpPr>
        <p:spPr>
          <a:xfrm flipV="1">
            <a:off x="3037217" y="3302856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9" idx="1"/>
          </p:cNvCxnSpPr>
          <p:nvPr/>
        </p:nvCxnSpPr>
        <p:spPr>
          <a:xfrm>
            <a:off x="3037217" y="3302856"/>
            <a:ext cx="1401811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CC3E702-2FD1-42E5-99A5-7E25D9AC59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7461311" y="4047144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55337-8572-4F5D-89C3-74908CF8C2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8813860" y="4047144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E13213-3CB2-44AA-9BE1-DE37F56D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10166409" y="4047144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7822D-D6E2-454E-8F17-C741F2AF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8137586" y="4893497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627D1A-2A2E-4468-84CD-FFBCB1F6E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16" t="-35417" r="-35416" b="-35417"/>
          <a:stretch/>
        </p:blipFill>
        <p:spPr>
          <a:xfrm>
            <a:off x="9490135" y="4893497"/>
            <a:ext cx="1010048" cy="1010048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AD7B15-0CC2-4F50-A38D-07BAC4FEDC23}"/>
              </a:ext>
            </a:extLst>
          </p:cNvPr>
          <p:cNvCxnSpPr/>
          <p:nvPr/>
        </p:nvCxnSpPr>
        <p:spPr>
          <a:xfrm>
            <a:off x="6728847" y="3332299"/>
            <a:ext cx="2135094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riangle 58">
            <a:extLst>
              <a:ext uri="{FF2B5EF4-FFF2-40B4-BE49-F238E27FC236}">
                <a16:creationId xmlns:a16="http://schemas.microsoft.com/office/drawing/2014/main" id="{CA2AD5F1-11C3-426B-B55E-EF96C199573C}"/>
              </a:ext>
            </a:extLst>
          </p:cNvPr>
          <p:cNvSpPr/>
          <p:nvPr/>
        </p:nvSpPr>
        <p:spPr>
          <a:xfrm>
            <a:off x="9083973" y="2912030"/>
            <a:ext cx="406162" cy="35014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riangle 59">
            <a:extLst>
              <a:ext uri="{FF2B5EF4-FFF2-40B4-BE49-F238E27FC236}">
                <a16:creationId xmlns:a16="http://schemas.microsoft.com/office/drawing/2014/main" id="{F946C09B-7AE2-4065-A3A7-E6E25EC54C77}"/>
              </a:ext>
            </a:extLst>
          </p:cNvPr>
          <p:cNvSpPr/>
          <p:nvPr/>
        </p:nvSpPr>
        <p:spPr>
          <a:xfrm rot="10800000">
            <a:off x="9083973" y="3466816"/>
            <a:ext cx="406162" cy="350140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FB41FF-85ED-46FF-9631-BA8C060B8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028" y="2807556"/>
            <a:ext cx="2514600" cy="99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041" y="1737109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409574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2496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118221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263898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037217" y="1846092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3037217" y="3302856"/>
            <a:ext cx="1401811" cy="145676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037217" y="3302856"/>
            <a:ext cx="1401811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43" y="2821843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409574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0327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118221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263898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3037217" y="1846092"/>
            <a:ext cx="1430386" cy="73330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3037217" y="4759620"/>
            <a:ext cx="143038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3037217" y="2579393"/>
            <a:ext cx="1430386" cy="72346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03" y="4278607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709467" y="409574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3FFE7-3CEB-4043-93CE-306C7C48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603" y="2084093"/>
            <a:ext cx="2514600" cy="990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CCFFD3-299F-4397-A7C1-4AC047ED98AF}"/>
              </a:ext>
            </a:extLst>
          </p:cNvPr>
          <p:cNvSpPr txBox="1"/>
          <p:nvPr/>
        </p:nvSpPr>
        <p:spPr>
          <a:xfrm>
            <a:off x="5118265" y="3429000"/>
            <a:ext cx="375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Control your density!</a:t>
            </a:r>
          </a:p>
        </p:txBody>
      </p:sp>
    </p:spTree>
    <p:extLst>
      <p:ext uri="{BB962C8B-B14F-4D97-AF65-F5344CB8AC3E}">
        <p14:creationId xmlns:p14="http://schemas.microsoft.com/office/powerpoint/2010/main" val="773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130690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276367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1612178" y="1970782"/>
            <a:ext cx="1430386" cy="73330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612178" y="4884310"/>
            <a:ext cx="143038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1612178" y="2704083"/>
            <a:ext cx="1430386" cy="72346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64" y="4403297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422043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3FFE7-3CEB-4043-93CE-306C7C48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64" y="2208783"/>
            <a:ext cx="2514600" cy="990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B10FA7-4277-44E6-AD18-01D7BB8B3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498" y="571181"/>
            <a:ext cx="5826586" cy="3275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A8B12-4A6D-4F7C-9DC0-02191EEA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8205916" y="4220434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3FDB07-0A9C-4346-8112-8A82AA2E3101}"/>
              </a:ext>
            </a:extLst>
          </p:cNvPr>
          <p:cNvCxnSpPr>
            <a:cxnSpLocks/>
            <a:stCxn id="13" idx="2"/>
            <a:endCxn id="20" idx="3"/>
          </p:cNvCxnSpPr>
          <p:nvPr/>
        </p:nvCxnSpPr>
        <p:spPr>
          <a:xfrm flipH="1">
            <a:off x="5528589" y="4884309"/>
            <a:ext cx="2677327" cy="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62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330A-32E1-4B52-9050-31D7F578FF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48ED1-BC10-43EC-92F4-D560275D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1306907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8E5A-43D9-466C-BC6B-DDA444E6E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2763671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3C324D-31FF-45EF-9B6C-9816BDC603EA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1612178" y="1970782"/>
            <a:ext cx="1430386" cy="733301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A09076-896D-4446-BBB7-7978CDEB9844}"/>
              </a:ext>
            </a:extLst>
          </p:cNvPr>
          <p:cNvCxnSpPr>
            <a:cxnSpLocks/>
            <a:stCxn id="21" idx="6"/>
            <a:endCxn id="20" idx="1"/>
          </p:cNvCxnSpPr>
          <p:nvPr/>
        </p:nvCxnSpPr>
        <p:spPr>
          <a:xfrm>
            <a:off x="1612178" y="4884310"/>
            <a:ext cx="143038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33850A-6273-4CD0-A4F3-943A7A80ABF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1612178" y="2704083"/>
            <a:ext cx="1430386" cy="723463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D0D460-0284-4CE5-8CF9-E971263E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64" y="4403297"/>
            <a:ext cx="2486025" cy="962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FA2433-A6CA-49FE-ACC2-33C502845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284428" y="4220435"/>
            <a:ext cx="1327750" cy="13277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3FFE7-3CEB-4043-93CE-306C7C48D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64" y="2208783"/>
            <a:ext cx="25146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51188-4F63-4360-930C-61DAC01E2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229" y="1306907"/>
            <a:ext cx="7746806" cy="43575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3A1A4C-5E7C-4A6A-B24E-BF67DC6F93A0}"/>
              </a:ext>
            </a:extLst>
          </p:cNvPr>
          <p:cNvSpPr/>
          <p:nvPr/>
        </p:nvSpPr>
        <p:spPr>
          <a:xfrm>
            <a:off x="5557164" y="3378530"/>
            <a:ext cx="3171200" cy="1318161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917-F8D6-4D8E-9747-75B7A88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VM?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F07D-1288-4F81-A293-09708F1B4B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628F-69EF-41A6-AF08-D2173D9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App Service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A3B-7EC3-415F-B20E-DC064C502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8D651-0D7B-440D-92E0-24D26C103F1D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Linux App Service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ED3DA0-ADAF-400D-8E35-C90D9459509D}"/>
              </a:ext>
            </a:extLst>
          </p:cNvPr>
          <p:cNvSpPr>
            <a:spLocks noGrp="1"/>
          </p:cNvSpPr>
          <p:nvPr>
            <p:ph idx="34"/>
          </p:nvPr>
        </p:nvSpPr>
        <p:spPr/>
        <p:txBody>
          <a:bodyPr/>
          <a:lstStyle/>
          <a:p>
            <a:r>
              <a:rPr lang="en-US" dirty="0"/>
              <a:t>Container App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DEBD5-11DE-4085-863B-2F398EB1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00" y="1988971"/>
            <a:ext cx="3398531" cy="4346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86866-98AA-46A0-BB15-9362593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89" y="1988971"/>
            <a:ext cx="3806868" cy="103396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7C1DFF-599B-4713-B3A2-4D9770C7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2" y="1988971"/>
            <a:ext cx="3466855" cy="232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7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4529-751A-46B8-B897-0D059F38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Into the 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A2C3E-3790-452E-A84D-23667DBB40B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2BBE-BC79-41FC-A088-FC9EE5CC63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5DF69-761D-4AF7-9D62-A5107509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3" y="1224585"/>
            <a:ext cx="9160568" cy="44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ABF512-0A78-4FAA-9871-176C8BC5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57" y="335671"/>
            <a:ext cx="9639000" cy="6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59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5E0E-B945-41CD-B4B9-D61EA6FE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36C9-F2AE-47E6-A96A-5D363611E9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1E1B-A381-4F8B-B7DD-FB308F0521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C87-3791-416B-B8BA-0F4874DF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65355"/>
            <a:ext cx="5668855" cy="272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18988-F745-4167-AB1E-03275DA5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02" y="508611"/>
            <a:ext cx="5953926" cy="6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5E0E-B945-41CD-B4B9-D61EA6FE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36C9-F2AE-47E6-A96A-5D363611E9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1E1B-A381-4F8B-B7DD-FB308F0521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18988-F745-4167-AB1E-03275DA5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92" y="904825"/>
            <a:ext cx="5229710" cy="53156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B8D404-39FD-44D0-86B9-ED5F8F43AC0B}"/>
              </a:ext>
            </a:extLst>
          </p:cNvPr>
          <p:cNvSpPr txBox="1">
            <a:spLocks/>
          </p:cNvSpPr>
          <p:nvPr/>
        </p:nvSpPr>
        <p:spPr>
          <a:xfrm>
            <a:off x="432000" y="1512000"/>
            <a:ext cx="5384733" cy="467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Persisted files live in %HOME%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51D6D-A9D7-4F37-9458-9133174890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743951" y="3049114"/>
            <a:ext cx="1027110" cy="102711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0FD88-8514-4E01-AE41-A2EF19C0A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1932014" y="3056414"/>
            <a:ext cx="1027110" cy="102711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7F6D07-4259-4E00-987F-555546150E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13" t="-10213" r="-10213" b="-10213"/>
          <a:stretch/>
        </p:blipFill>
        <p:spPr>
          <a:xfrm>
            <a:off x="3120077" y="3049114"/>
            <a:ext cx="1027110" cy="102711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A99BB0B-5B84-439B-BA82-241348E71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062" y="5081954"/>
            <a:ext cx="1344046" cy="13440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6BEE18-5A70-47E1-9E42-98E98D11CD05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2443085" y="4083524"/>
            <a:ext cx="2484" cy="99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423EDC-C88E-42AF-84FD-0EB19D455866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1257506" y="4076224"/>
            <a:ext cx="1185579" cy="100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DAE0B-2985-47E9-9AB4-8D3F506BEEE1}"/>
              </a:ext>
            </a:extLst>
          </p:cNvPr>
          <p:cNvCxnSpPr>
            <a:endCxn id="12" idx="0"/>
          </p:cNvCxnSpPr>
          <p:nvPr/>
        </p:nvCxnSpPr>
        <p:spPr>
          <a:xfrm flipH="1">
            <a:off x="2443085" y="4121981"/>
            <a:ext cx="1142703" cy="95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69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4E61-A074-4F03-A3E3-276A7B5D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is a </a:t>
            </a:r>
            <a:r>
              <a:rPr lang="en-US" b="1" dirty="0"/>
              <a:t>platform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47B1B8D-E3E4-4704-8BAB-07EAB57E7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033" y="2769975"/>
            <a:ext cx="2415110" cy="241511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A7A3C-326B-47B5-B069-E9189847D2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70553B6-B43D-4750-BC97-9B6DB226EEE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13616" y="1787421"/>
            <a:ext cx="5668519" cy="43802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386B7-C635-46F0-94C8-DDF1D6F2619D}"/>
              </a:ext>
            </a:extLst>
          </p:cNvPr>
          <p:cNvSpPr txBox="1"/>
          <p:nvPr/>
        </p:nvSpPr>
        <p:spPr>
          <a:xfrm>
            <a:off x="8160210" y="1787421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SaaS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7A794-B8FC-4369-95F2-88BE50D9CA88}"/>
              </a:ext>
            </a:extLst>
          </p:cNvPr>
          <p:cNvSpPr txBox="1"/>
          <p:nvPr/>
        </p:nvSpPr>
        <p:spPr>
          <a:xfrm>
            <a:off x="4287588" y="1787422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8277-6789-40F3-84A9-805DFCAF7A90}"/>
              </a:ext>
            </a:extLst>
          </p:cNvPr>
          <p:cNvSpPr txBox="1"/>
          <p:nvPr/>
        </p:nvSpPr>
        <p:spPr>
          <a:xfrm>
            <a:off x="420643" y="1787421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IaaS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15A4DA4D-0F14-46FA-AC9B-E43F5C8237A6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6"/>
          <a:stretch>
            <a:fillRect/>
          </a:stretch>
        </p:blipFill>
        <p:spPr>
          <a:xfrm>
            <a:off x="8844340" y="2655224"/>
            <a:ext cx="2231741" cy="2644612"/>
          </a:xfrm>
        </p:spPr>
      </p:pic>
    </p:spTree>
    <p:extLst>
      <p:ext uri="{BB962C8B-B14F-4D97-AF65-F5344CB8AC3E}">
        <p14:creationId xmlns:p14="http://schemas.microsoft.com/office/powerpoint/2010/main" val="267784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2294-BB17-4A5F-AFF7-FD0B0E5D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000" dirty="0"/>
              <a:t>Customizing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3ECA-EB0F-498D-AC1E-8355B021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948C3E9-3558-402A-BA84-268F26AFA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C1C7EB2-AF97-4D52-8BF3-3BD796505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55EEAA-9381-4865-9B6D-5A178CF1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26" y="1518287"/>
            <a:ext cx="5905500" cy="3829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8BF16-2867-402E-B57B-9117D6A1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511250"/>
            <a:ext cx="5465540" cy="52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917-F8D6-4D8E-9747-75B7A88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F07D-1288-4F81-A293-09708F1B4B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628F-69EF-41A6-AF08-D2173D9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App Service</a:t>
            </a:r>
          </a:p>
          <a:p>
            <a:pPr lvl="2"/>
            <a:r>
              <a:rPr lang="en-US" dirty="0"/>
              <a:t>Local Git</a:t>
            </a:r>
          </a:p>
          <a:p>
            <a:pPr lvl="2"/>
            <a:r>
              <a:rPr lang="en-US" dirty="0"/>
              <a:t>Remote Git</a:t>
            </a:r>
          </a:p>
          <a:p>
            <a:pPr lvl="2"/>
            <a:r>
              <a:rPr lang="en-US" dirty="0"/>
              <a:t>FTP / FTPS / </a:t>
            </a:r>
            <a:r>
              <a:rPr lang="en-US" dirty="0" err="1"/>
              <a:t>WebDeploy</a:t>
            </a:r>
            <a:endParaRPr lang="en-US" dirty="0"/>
          </a:p>
          <a:p>
            <a:pPr lvl="2"/>
            <a:r>
              <a:rPr lang="en-US" dirty="0"/>
              <a:t>Azure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A3B-7EC3-415F-B20E-DC064C502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8D651-0D7B-440D-92E0-24D26C103F1D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Linux App Service</a:t>
            </a:r>
          </a:p>
          <a:p>
            <a:pPr lvl="2"/>
            <a:r>
              <a:rPr lang="en-US" dirty="0"/>
              <a:t>Local Git</a:t>
            </a:r>
          </a:p>
          <a:p>
            <a:pPr lvl="2"/>
            <a:r>
              <a:rPr lang="en-US" dirty="0"/>
              <a:t>Remote Git</a:t>
            </a:r>
          </a:p>
          <a:p>
            <a:pPr lvl="2"/>
            <a:r>
              <a:rPr lang="en-US" dirty="0"/>
              <a:t>FTP / FTPS</a:t>
            </a:r>
          </a:p>
          <a:p>
            <a:pPr lvl="2"/>
            <a:r>
              <a:rPr lang="en-US" dirty="0"/>
              <a:t>Azure DevOps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ED3DA0-ADAF-400D-8E35-C90D9459509D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7938" y="1512000"/>
            <a:ext cx="3600000" cy="4679250"/>
          </a:xfrm>
        </p:spPr>
        <p:txBody>
          <a:bodyPr/>
          <a:lstStyle/>
          <a:p>
            <a:r>
              <a:rPr lang="en-US" dirty="0"/>
              <a:t>Container App Service</a:t>
            </a:r>
          </a:p>
          <a:p>
            <a:pPr lvl="1"/>
            <a:r>
              <a:rPr lang="en-US" dirty="0"/>
              <a:t>Any container registry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0C754-5414-4400-9B08-0C0CF057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86" y="3851625"/>
            <a:ext cx="3238585" cy="1066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6202E-A571-4C46-A5F7-8659519B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0" y="3762460"/>
            <a:ext cx="6677485" cy="19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charRg st="2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3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charRg st="3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D917-F8D6-4D8E-9747-75B7A88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App Launch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FF07D-1288-4F81-A293-09708F1B4B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5628F-69EF-41A6-AF08-D2173D95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App Service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web.config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A3B-7EC3-415F-B20E-DC064C502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8D651-0D7B-440D-92E0-24D26C103F1D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Linux App Service</a:t>
            </a:r>
          </a:p>
          <a:p>
            <a:pPr lvl="1"/>
            <a:r>
              <a:rPr lang="en-US" dirty="0"/>
              <a:t>Many heuristics used</a:t>
            </a:r>
          </a:p>
          <a:p>
            <a:pPr lvl="2"/>
            <a:r>
              <a:rPr lang="en-US" dirty="0"/>
              <a:t>Is there a </a:t>
            </a:r>
            <a:r>
              <a:rPr lang="en-US" dirty="0" err="1"/>
              <a:t>package.json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Is there a </a:t>
            </a:r>
            <a:r>
              <a:rPr lang="en-US" dirty="0" err="1"/>
              <a:t>gemfile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Is there an application.py?</a:t>
            </a:r>
          </a:p>
          <a:p>
            <a:pPr lvl="1"/>
            <a:r>
              <a:rPr lang="en-US" dirty="0"/>
              <a:t>Set custom startup command</a:t>
            </a:r>
          </a:p>
          <a:p>
            <a:pPr lvl="2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ED3DA0-ADAF-400D-8E35-C90D9459509D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7938" y="1512000"/>
            <a:ext cx="3600000" cy="4679250"/>
          </a:xfrm>
        </p:spPr>
        <p:txBody>
          <a:bodyPr/>
          <a:lstStyle/>
          <a:p>
            <a:r>
              <a:rPr lang="en-US" dirty="0"/>
              <a:t>Container App Service</a:t>
            </a:r>
          </a:p>
          <a:p>
            <a:pPr lvl="1"/>
            <a:r>
              <a:rPr lang="en-US" dirty="0"/>
              <a:t>Do anything!</a:t>
            </a:r>
          </a:p>
          <a:p>
            <a:pPr lvl="1"/>
            <a:r>
              <a:rPr lang="en-US" dirty="0"/>
              <a:t>Set WEBSITES_PORT</a:t>
            </a:r>
          </a:p>
          <a:p>
            <a:pPr lvl="1"/>
            <a:r>
              <a:rPr lang="en-US" dirty="0"/>
              <a:t>Set  </a:t>
            </a:r>
            <a:r>
              <a:rPr lang="en-US" sz="1400" dirty="0"/>
              <a:t>WEBSITES_WEB_CONTAINER_NAME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58387-88EC-4A4A-BD86-8BAA1F27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256806"/>
            <a:ext cx="3735200" cy="308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9BB80F-C209-45B2-941C-F3E562FB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000" y="3535878"/>
            <a:ext cx="3600001" cy="2067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60C754-5414-4400-9B08-0C0CF057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11" y="3044028"/>
            <a:ext cx="3238585" cy="1066828"/>
          </a:xfrm>
          <a:prstGeom prst="rect">
            <a:avLst/>
          </a:prstGeom>
        </p:spPr>
      </p:pic>
      <p:pic>
        <p:nvPicPr>
          <p:cNvPr id="1030" name="Picture 6" descr="Image result for gunicorn">
            <a:extLst>
              <a:ext uri="{FF2B5EF4-FFF2-40B4-BE49-F238E27FC236}">
                <a16:creationId xmlns:a16="http://schemas.microsoft.com/office/drawing/2014/main" id="{90B98093-D0F9-4D22-8E34-E28695D0F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83" y="2385466"/>
            <a:ext cx="502412" cy="50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5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417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5541" y="753503"/>
            <a:ext cx="3288021" cy="1244903"/>
          </a:xfrm>
        </p:spPr>
        <p:txBody>
          <a:bodyPr/>
          <a:lstStyle/>
          <a:p>
            <a:r>
              <a:rPr lang="en-US" sz="4400" dirty="0"/>
              <a:t>Performance</a:t>
            </a:r>
          </a:p>
        </p:txBody>
      </p:sp>
      <p:pic>
        <p:nvPicPr>
          <p:cNvPr id="7" name="Picture Placeholder 6" descr="A group of people playing instruments and performing on a stage&#10;&#10;Description automatically generated">
            <a:extLst>
              <a:ext uri="{FF2B5EF4-FFF2-40B4-BE49-F238E27FC236}">
                <a16:creationId xmlns:a16="http://schemas.microsoft.com/office/drawing/2014/main" id="{D02587C0-276F-4EC0-858A-D71C11675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320" b="6320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98A2F-46C7-4525-9F75-ACB15E1C8041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Historically_informed_performanc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4174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HTTP/2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1589B-9C3D-46DF-98A5-74F2CBB0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2" y="2197510"/>
            <a:ext cx="5099664" cy="28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HTTP/2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A1589B-9C3D-46DF-98A5-74F2CBB0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5" y="1882814"/>
            <a:ext cx="2371425" cy="133392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2785F8-B4F0-4C46-B734-B59B94FAE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43" y="648000"/>
            <a:ext cx="5499860" cy="424753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9E41FE-864B-41F7-A23D-C9D036A7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983" y="2157802"/>
            <a:ext cx="4908627" cy="42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99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Application Request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2F211-1507-49F7-834F-DB79F04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45" y="2253596"/>
            <a:ext cx="7302910" cy="41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4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off Application Request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A2F211-1507-49F7-834F-DB79F045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45" y="2253596"/>
            <a:ext cx="7302910" cy="41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09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the App Service Always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76901B-6F4C-4873-B5A8-69E2E2B6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113" y="2527965"/>
            <a:ext cx="6255774" cy="35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8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F3DB-96BF-444B-8CC7-796CDB58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is an </a:t>
            </a:r>
            <a:r>
              <a:rPr lang="en-US" b="1" dirty="0"/>
              <a:t>abstraction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01EDE-E5B1-4A43-BAA6-4CBCDC68FB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FA22-29E6-444B-8DBE-283305AD4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Price Cards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F74BF-070C-48CC-86A9-16B83A24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New Price Cards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77374-4E75-4E48-B4C9-B6003AACA1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EA05E5-F4E5-4837-A197-FE542C99D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592D53-5A88-4687-906C-804ADF58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34" y="2479031"/>
            <a:ext cx="5162885" cy="40825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5EE306-ABA3-4CCB-ADAC-290DD58A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348" y="5615075"/>
            <a:ext cx="833527" cy="833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2C1A3B-4517-4B22-B5F5-A366A0A66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454092"/>
            <a:ext cx="3811717" cy="41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dependencies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FADE0-444D-4384-B37B-E38C8254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60" y="2332163"/>
            <a:ext cx="6362866" cy="38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6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assets close to 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FFB57-4187-47FC-AE67-B0230055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67" y="1234568"/>
            <a:ext cx="4029933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22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App Service close to customers with Traffic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42</a:t>
            </a:fld>
            <a:endParaRPr lang="en-US" noProof="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2F599-39D1-4A9E-B305-406EB4E4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52" y="2055945"/>
            <a:ext cx="8010012" cy="45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5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8A4F-FE5E-4C90-94BE-838992AA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9F51-A766-477A-8D3F-32B817C7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App Service close to customers with Front Door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4B03F-12E5-4289-A530-2AD2D8880B5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43</a:t>
            </a:fld>
            <a:endParaRPr lang="en-US" noProof="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ACE8E5-5030-47C7-9F31-B8D4D08B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33" y="2425819"/>
            <a:ext cx="5191433" cy="29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8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B2C4-87FE-4C37-8DBA-2673BBAB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Door versus Traffic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40D62-899D-411E-8894-38A14196A40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73764-07ED-4929-AA88-7819167F6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 Manager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F7111-AA30-42D9-9067-167BBA936A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DNS Based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Easy</a:t>
            </a:r>
          </a:p>
          <a:p>
            <a:pPr lvl="1"/>
            <a:r>
              <a:rPr lang="en-US" dirty="0"/>
              <a:t>Does health monitoring</a:t>
            </a:r>
          </a:p>
          <a:p>
            <a:pPr lvl="1"/>
            <a:r>
              <a:rPr lang="en-US" dirty="0"/>
              <a:t>Different routing methods</a:t>
            </a:r>
          </a:p>
          <a:p>
            <a:pPr lvl="2"/>
            <a:r>
              <a:rPr lang="en-US" dirty="0"/>
              <a:t>Latency</a:t>
            </a:r>
          </a:p>
          <a:p>
            <a:pPr lvl="2"/>
            <a:r>
              <a:rPr lang="en-US" dirty="0"/>
              <a:t>Geographical</a:t>
            </a:r>
          </a:p>
          <a:p>
            <a:pPr lvl="2"/>
            <a:r>
              <a:rPr lang="en-US" dirty="0"/>
              <a:t>Weighted</a:t>
            </a:r>
          </a:p>
          <a:p>
            <a:pPr lvl="1"/>
            <a:r>
              <a:rPr lang="en-US" dirty="0"/>
              <a:t>Slow to failover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889CC-45D2-4A36-825B-4DF199DC7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Front Door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119685-DCE7-47B4-B1A1-218150745E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Proxy</a:t>
            </a:r>
          </a:p>
          <a:p>
            <a:pPr lvl="1"/>
            <a:r>
              <a:rPr lang="en-US" dirty="0"/>
              <a:t>Uses IP Anycast</a:t>
            </a:r>
          </a:p>
          <a:p>
            <a:pPr lvl="1"/>
            <a:r>
              <a:rPr lang="en-US" dirty="0"/>
              <a:t>Instant failovers</a:t>
            </a:r>
          </a:p>
          <a:p>
            <a:pPr lvl="1"/>
            <a:r>
              <a:rPr lang="en-US" dirty="0"/>
              <a:t>Intelligent caching</a:t>
            </a:r>
          </a:p>
          <a:p>
            <a:pPr lvl="1"/>
            <a:r>
              <a:rPr lang="en-US" dirty="0"/>
              <a:t>Dynamic site acceleration</a:t>
            </a:r>
          </a:p>
          <a:p>
            <a:pPr lvl="1"/>
            <a:r>
              <a:rPr lang="en-US" dirty="0"/>
              <a:t>Network optimizations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871F1F-6357-488D-AF61-03EDFC0E7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535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038817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6154" y="878864"/>
            <a:ext cx="3052047" cy="1244903"/>
          </a:xfrm>
        </p:spPr>
        <p:txBody>
          <a:bodyPr/>
          <a:lstStyle/>
          <a:p>
            <a:r>
              <a:rPr lang="en-US" sz="4400" dirty="0"/>
              <a:t>Diagnostics</a:t>
            </a:r>
          </a:p>
        </p:txBody>
      </p:sp>
      <p:pic>
        <p:nvPicPr>
          <p:cNvPr id="7" name="Picture Placeholder 6" descr="A circuit board&#10;&#10;Description automatically generated">
            <a:extLst>
              <a:ext uri="{FF2B5EF4-FFF2-40B4-BE49-F238E27FC236}">
                <a16:creationId xmlns:a16="http://schemas.microsoft.com/office/drawing/2014/main" id="{502DC52B-3044-4951-BA23-2441CBC6F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2" b="972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BBF7D-0D72-4E05-B0E7-69466AE25622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symbiosisonlinepublishing.com/palliative-medicine-care/palliative-medicine-care47.php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3546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AB7FC-D88C-4894-B759-0A961EFD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08" y="1367999"/>
            <a:ext cx="3799214" cy="4381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3D18B-AD15-41D7-ADF8-D1EF64EA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3" y="2464764"/>
            <a:ext cx="5263381" cy="21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28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B841-4672-4ABA-A13B-6D5868E5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840049"/>
            <a:ext cx="10422194" cy="37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B841-4672-4ABA-A13B-6D5868E5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12000"/>
            <a:ext cx="3170903" cy="112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0AFE6-1547-4EC2-BED2-036BBAE3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4" y="883096"/>
            <a:ext cx="8556722" cy="56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7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F3DB-96BF-444B-8CC7-796CDB58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is an </a:t>
            </a:r>
            <a:r>
              <a:rPr lang="en-US" b="1" dirty="0"/>
              <a:t>abstraction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01EDE-E5B1-4A43-BAA6-4CBCDC68FB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40401" y="6373462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77374-4E75-4E48-B4C9-B6003AACA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14557" y="2374014"/>
            <a:ext cx="5432666" cy="3702674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592D53-5A88-4687-906C-804ADF58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57" y="2366056"/>
            <a:ext cx="5162885" cy="40825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5EE306-ABA3-4CCB-ADAC-290DD58A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8841">
            <a:off x="586348" y="5615075"/>
            <a:ext cx="833527" cy="8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5DE302-ACC9-49AB-AC83-F3C406330259}"/>
              </a:ext>
            </a:extLst>
          </p:cNvPr>
          <p:cNvSpPr txBox="1"/>
          <p:nvPr/>
        </p:nvSpPr>
        <p:spPr>
          <a:xfrm>
            <a:off x="1565604" y="2916372"/>
            <a:ext cx="128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SKUs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76C531-719D-4EA4-9006-72BDA3EA7767}"/>
              </a:ext>
            </a:extLst>
          </p:cNvPr>
          <p:cNvSpPr/>
          <p:nvPr/>
        </p:nvSpPr>
        <p:spPr>
          <a:xfrm>
            <a:off x="2658045" y="3061874"/>
            <a:ext cx="676548" cy="432000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84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B841-4672-4ABA-A13B-6D5868E5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12000"/>
            <a:ext cx="3170903" cy="112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0AFE6-1547-4EC2-BED2-036BBAE3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932160"/>
            <a:ext cx="1939412" cy="128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10530-9C47-47D7-B3F6-BEC003C0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32" y="1622805"/>
            <a:ext cx="7953722" cy="46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6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2520-904E-4C8B-8CC4-2A7C59DA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3BE9-2508-46B0-AC7F-23F62DA9A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BD0B-54ED-4D55-8ED9-46DA3FA724D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A8726-789A-45CB-96BE-EB905C3D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23" y="964266"/>
            <a:ext cx="8101371" cy="55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8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89141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6CE-FC10-4B74-948B-8C108C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53</a:t>
            </a:fld>
            <a:endParaRPr lang="en-US" noProof="0" dirty="0"/>
          </a:p>
        </p:txBody>
      </p:sp>
      <p:pic>
        <p:nvPicPr>
          <p:cNvPr id="18" name="Picture Placeholder 17" descr="A close up of a train station&#10;&#10;Description automatically generated">
            <a:extLst>
              <a:ext uri="{FF2B5EF4-FFF2-40B4-BE49-F238E27FC236}">
                <a16:creationId xmlns:a16="http://schemas.microsoft.com/office/drawing/2014/main" id="{54C4D4E6-474E-47A8-88D4-AE5D702ADA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393" b="6393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76B705-FA5C-4FEE-8425-0B5B09814A76}"/>
              </a:ext>
            </a:extLst>
          </p:cNvPr>
          <p:cNvSpPr txBox="1"/>
          <p:nvPr/>
        </p:nvSpPr>
        <p:spPr>
          <a:xfrm>
            <a:off x="-1" y="6858000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it.wikipedia.org/wiki/Galleria_di_base_del_San_Gottardo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80212-15AA-4401-8C41-88D762451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1076" y="370045"/>
            <a:ext cx="5795247" cy="2704994"/>
          </a:xfrm>
        </p:spPr>
        <p:txBody>
          <a:bodyPr/>
          <a:lstStyle/>
          <a:p>
            <a:r>
              <a:rPr lang="en-US" sz="4400" dirty="0"/>
              <a:t>The End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scott@OdeToCode.com</a:t>
            </a:r>
            <a:br>
              <a:rPr lang="en-US" sz="4400" dirty="0"/>
            </a:br>
            <a:r>
              <a:rPr lang="en-US" sz="4400" dirty="0"/>
              <a:t>@OdeToCode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768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7F29-DE89-4AB4-AB48-8C1427DE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00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61DCA-9AEE-411C-A41D-4D78CC1B8C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F20A571-A73D-46BB-A9A2-D25599C4D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54016" y="1511249"/>
            <a:ext cx="4665713" cy="4665713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E116B4-75C4-495F-843A-1E0C312EFA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8162554"/>
              </p:ext>
            </p:extLst>
          </p:nvPr>
        </p:nvGraphicFramePr>
        <p:xfrm>
          <a:off x="6299886" y="1511250"/>
          <a:ext cx="5460114" cy="466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4A811AC3-3250-4C4C-872B-9A728D30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266562">
            <a:off x="530285" y="5566415"/>
            <a:ext cx="895270" cy="8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9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BB90B7-ADA8-40A4-91FF-BFA166AB1E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3BB90B7-ADA8-40A4-91FF-BFA166AB1E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52DA1B-A49B-48C4-BFD7-9BAC0DCF6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3A52DA1B-A49B-48C4-BFD7-9BAC0DCF6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E37DB7-3143-4A1C-BB23-9142BBFA8B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A2E37DB7-3143-4A1C-BB23-9142BBFA8B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27F9E0-1568-4F0D-9FFE-FB944D7D9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3327F9E0-1568-4F0D-9FFE-FB944D7D9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357930-E675-4C3F-9D97-D94D6FF23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08357930-E675-4C3F-9D97-D94D6FF23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222284-6EDE-4C62-8671-6E7D953B8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A6222284-6EDE-4C62-8671-6E7D953B8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CE1659-D543-4976-BBFD-3EF6AEAEA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DECE1659-D543-4976-BBFD-3EF6AEAEA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C8EF22-6A3B-45AA-89B8-B041E8D87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EC8EF22-6A3B-45AA-89B8-B041E8D87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4B3AAC-C9FE-4495-93F6-C5578D49B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E44B3AAC-C9FE-4495-93F6-C5578D49B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BFD7C5-D070-4538-9EA3-12C9F70A7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4DBFD7C5-D070-4538-9EA3-12C9F70A7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5B88E3-B13C-4F19-9E41-E5E821D2C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C15B88E3-B13C-4F19-9E41-E5E821D2C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3133F0-97E4-4447-B00E-AC0F3BE1D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223133F0-97E4-4447-B00E-AC0F3BE1D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2081290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76D3CC47-09D7-466F-B5E8-D22F37A41311}">
                    <psuz:zmPr id="{CEBAAD8A-0A4C-4050-B15A-DDB07809F34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C002C2E-6496-4F52-A301-964F8D24B738}">
                    <psuz:zmPr id="{B743AAD9-BA6E-43D0-BFC2-56484136FB6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62560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68A1A61-E63C-4122-B738-1ED87286E04F}">
                    <psuz:zmPr id="{48270166-5B99-4371-BBFB-E4AC853BEE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44BE35-258F-41EF-8637-16877FEEF610}">
                    <psuz:zmPr id="{B90A47BE-8ED8-4EC9-AF11-4140E19FD1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1896533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CA391CC-7CD5-4354-AE03-8D5514D262C7}">
                    <psuz:zmPr id="{D87A144F-1A7E-454A-89E4-84422E94DCB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19858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468D21-9934-41E1-A0FE-8D2009CF5E6D}">
                    <psuz:zmPr id="{24BFEFF1-E49D-47DD-A043-F69B6FD8F68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18186" y="3630506"/>
                          <a:ext cx="2889955" cy="162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2317E47E-971B-44AF-952C-2BAA1B9BDC0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51858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0186" y="882226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51858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0186" y="2616199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1858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0186" y="4350172"/>
                  <a:ext cx="2889955" cy="16256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4067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842C7-FEA6-4F2A-9E21-843E910C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D2E744-1231-4646-AB50-D8110651E8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8544F-58C7-474D-9D6B-05F200F6E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4806" y="3429000"/>
            <a:ext cx="4459766" cy="1585023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Behind the Physical Curtain</a:t>
            </a:r>
          </a:p>
        </p:txBody>
      </p:sp>
    </p:spTree>
    <p:extLst>
      <p:ext uri="{BB962C8B-B14F-4D97-AF65-F5344CB8AC3E}">
        <p14:creationId xmlns:p14="http://schemas.microsoft.com/office/powerpoint/2010/main" val="292631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6125861-15BB-4A47-AABE-1725DD79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819">
            <a:off x="530285" y="5566415"/>
            <a:ext cx="895270" cy="89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7B7A4-0A53-46CB-8FC6-C44EC566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speaking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5BBB0-D434-4DF3-89E3-5B7BB4D0EFF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A5AF7-0D75-4AA1-8A43-EE1551A00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A043D5-965F-4EBA-B731-E75ACBCDF7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398" y="1511250"/>
            <a:ext cx="9905112" cy="4914750"/>
          </a:xfrm>
        </p:spPr>
      </p:pic>
    </p:spTree>
    <p:extLst>
      <p:ext uri="{BB962C8B-B14F-4D97-AF65-F5344CB8AC3E}">
        <p14:creationId xmlns:p14="http://schemas.microsoft.com/office/powerpoint/2010/main" val="32829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2006/documentManagement/types"/>
    <ds:schemaRef ds:uri="71af3243-3dd4-4a8d-8c0d-dd76da1f02a5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Widescreen</PresentationFormat>
  <Paragraphs>170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Corbel</vt:lpstr>
      <vt:lpstr>Times New Roman</vt:lpstr>
      <vt:lpstr>Office Theme</vt:lpstr>
      <vt:lpstr>Advanced  Azure  App Services</vt:lpstr>
      <vt:lpstr>PowerPoint Presentation</vt:lpstr>
      <vt:lpstr>App Services is a platform</vt:lpstr>
      <vt:lpstr>App Services is an abstraction</vt:lpstr>
      <vt:lpstr>App Services is an abstraction</vt:lpstr>
      <vt:lpstr>Agenda</vt:lpstr>
      <vt:lpstr>PowerPoint Presentation</vt:lpstr>
      <vt:lpstr>Behind the Physical Curtain</vt:lpstr>
      <vt:lpstr>Physically speaking</vt:lpstr>
      <vt:lpstr>Scale units</vt:lpstr>
      <vt:lpstr>Scale units - a.k.a stamps</vt:lpstr>
      <vt:lpstr>Scale units - a.k.a stamps</vt:lpstr>
      <vt:lpstr>Which stamp?</vt:lpstr>
      <vt:lpstr>Which stamp?</vt:lpstr>
      <vt:lpstr>Which stamp?</vt:lpstr>
      <vt:lpstr>PowerPoint Presentation</vt:lpstr>
      <vt:lpstr>PowerPoint Presentation</vt:lpstr>
      <vt:lpstr>Logically Speaking</vt:lpstr>
      <vt:lpstr>App Service Plan == VM</vt:lpstr>
      <vt:lpstr>App Service Plan == 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VM?</vt:lpstr>
      <vt:lpstr>Getting Into the VM</vt:lpstr>
      <vt:lpstr>The File System</vt:lpstr>
      <vt:lpstr>The File System</vt:lpstr>
      <vt:lpstr>Customizing the Environment</vt:lpstr>
      <vt:lpstr>Deployment</vt:lpstr>
      <vt:lpstr>Custom App Launch </vt:lpstr>
      <vt:lpstr>PowerPoint Presentation</vt:lpstr>
      <vt:lpstr>Performance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Performance Tips</vt:lpstr>
      <vt:lpstr>Front Door versus Traffic Manager</vt:lpstr>
      <vt:lpstr>PowerPoint Presentation</vt:lpstr>
      <vt:lpstr>Diagnostics</vt:lpstr>
      <vt:lpstr>Diagnostics</vt:lpstr>
      <vt:lpstr>Diagnostics</vt:lpstr>
      <vt:lpstr>Diagnostics</vt:lpstr>
      <vt:lpstr>Diagnostics</vt:lpstr>
      <vt:lpstr>Diagnostics</vt:lpstr>
      <vt:lpstr>PowerPoint Presentation</vt:lpstr>
      <vt:lpstr>The End  scott@OdeToCode.com @OdeToCode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2019-06-21T08:19:36Z</dcterms:created>
  <dcterms:modified xsi:type="dcterms:W3CDTF">2019-06-21T12:18:09Z</dcterms:modified>
</cp:coreProperties>
</file>